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1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94" autoAdjust="0"/>
    <p:restoredTop sz="94728" autoAdjust="0"/>
  </p:normalViewPr>
  <p:slideViewPr>
    <p:cSldViewPr>
      <p:cViewPr varScale="1">
        <p:scale>
          <a:sx n="87" d="100"/>
          <a:sy n="87" d="100"/>
        </p:scale>
        <p:origin x="-96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98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98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604F0D0-7765-43B8-BD82-35CBE12F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FE29-6EDA-4D8C-8040-5EF4F60CD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85D9-48C0-4A52-9686-83FC91FA5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161C-6517-4DE9-A0AE-2874A4DC5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0CAE-795A-4A01-B9C5-5BE632664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D9D5-6372-4214-AB69-854AE7A99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8BA4-2B9C-42AD-86C6-3A52FFD93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4029-049A-40F1-9914-AD53872AD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F1AA-5F38-4AE3-8FFC-063E3DC66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B37D-3954-43D7-95AC-3EE9A7A9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80E67-82D2-4ABC-8B28-DB2DDDACA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885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85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885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85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5430B1-F1E2-4DBC-80FF-166E42298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rel.org/sdrs/areas/issues/educatrs/presrvce/pe3lk1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ndalus" pitchFamily="2" charset="-78"/>
              </a:rPr>
              <a:t>Session 1:</a:t>
            </a:r>
            <a:r>
              <a:rPr lang="en-US" dirty="0" smtClean="0">
                <a:latin typeface="Andalus" pitchFamily="2" charset="-78"/>
              </a:rPr>
              <a:t> Introducing Multicultural Education</a:t>
            </a:r>
            <a:endParaRPr lang="en-US" dirty="0" smtClean="0">
              <a:latin typeface="Andalus" pitchFamily="2" charset="-7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38195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87600"/>
            <a:ext cx="35242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mbria" pitchFamily="18" charset="0"/>
              </a:rPr>
              <a:t>Do Now: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Take a few minutes to reflect on the following question. Then, write your response down.</a:t>
            </a:r>
          </a:p>
          <a:p>
            <a:pPr eaLnBrk="1" hangingPunct="1">
              <a:buNone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None/>
            </a:pPr>
            <a:r>
              <a:rPr lang="en-US" i="1" dirty="0" smtClean="0">
                <a:latin typeface="Cambria" pitchFamily="18" charset="0"/>
              </a:rPr>
              <a:t>What do you think of when you hear the term “multicultural education”?</a:t>
            </a:r>
            <a:endParaRPr lang="en-US" i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Multicultural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Banks and Banks (1995) define </a:t>
            </a:r>
            <a:r>
              <a:rPr lang="en-US" sz="2000" i="1" dirty="0" smtClean="0"/>
              <a:t>multicultural education</a:t>
            </a:r>
            <a:r>
              <a:rPr lang="en-US" sz="2000" dirty="0" smtClean="0"/>
              <a:t>: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"Multicultural education is a field of study and an emerging discipline whose major aim is to create equal educational opportunities for students from diverse racial, ethnic, social-class, and cultural groups. One of its important goals is to help all students to acquire the knowledge, attitudes, and skills needed to function effectively in a pluralistic democratic society and to interact, negotiate, and communicate with peoples from diverse groups in order to create a civic and moral community that works for the common good." (</a:t>
            </a:r>
            <a:r>
              <a:rPr lang="en-US" sz="2000" dirty="0" err="1" smtClean="0"/>
              <a:t>p</a:t>
            </a:r>
            <a:r>
              <a:rPr lang="en-US" sz="2000" dirty="0" smtClean="0"/>
              <a:t>. xi) </a:t>
            </a: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Video “Session: 01”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As you watch the video, reflect on your own experiences with diversity in the classroom. How are your experiences similar? How are they different? When the </a:t>
            </a:r>
            <a:r>
              <a:rPr lang="en-US" dirty="0" smtClean="0">
                <a:latin typeface="Cambria" pitchFamily="18" charset="0"/>
              </a:rPr>
              <a:t>video is over, take a few minutes to jot down your response.</a:t>
            </a:r>
            <a:endParaRPr lang="en-US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mbria" pitchFamily="18" charset="0"/>
              </a:rPr>
              <a:t>Activity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</a:rPr>
              <a:t>“Multicultural Education Overview”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Text </a:t>
            </a:r>
            <a:r>
              <a:rPr lang="en-US" dirty="0" smtClean="0">
                <a:latin typeface="Cambria" pitchFamily="18" charset="0"/>
              </a:rPr>
              <a:t>Rendering (see hand out)</a:t>
            </a:r>
            <a:endParaRPr lang="en-US" dirty="0" smtClean="0">
              <a:latin typeface="Cambria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33800"/>
            <a:ext cx="44196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 Rendering Debriefing</a:t>
            </a:r>
            <a:endParaRPr lang="en-US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724275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Discussion Questions:</a:t>
            </a:r>
          </a:p>
          <a:p>
            <a:pPr marL="514350" indent="-514350" eaLnBrk="1" hangingPunct="1">
              <a:buAutoNum type="arabicPeriod"/>
            </a:pPr>
            <a:r>
              <a:rPr lang="en-US" dirty="0" smtClean="0">
                <a:latin typeface="Cambria" pitchFamily="18" charset="0"/>
              </a:rPr>
              <a:t>What stood out to you as the most interesting? Why?</a:t>
            </a:r>
          </a:p>
          <a:p>
            <a:pPr marL="514350" indent="-514350" eaLnBrk="1" hangingPunct="1">
              <a:buAutoNum type="arabicPeriod"/>
            </a:pPr>
            <a:r>
              <a:rPr lang="en-US" dirty="0" smtClean="0">
                <a:latin typeface="Cambria" pitchFamily="18" charset="0"/>
              </a:rPr>
              <a:t>How does what you read in the article transfer into your classroom?</a:t>
            </a:r>
          </a:p>
          <a:p>
            <a:pPr marL="514350" indent="-514350" eaLnBrk="1" hangingPunct="1">
              <a:buAutoNum type="arabicPeriod"/>
            </a:pPr>
            <a:r>
              <a:rPr lang="en-US" dirty="0" smtClean="0">
                <a:latin typeface="Cambria" pitchFamily="18" charset="0"/>
              </a:rPr>
              <a:t>What do you think the educator’s role is in this </a:t>
            </a:r>
            <a:r>
              <a:rPr lang="en-US" dirty="0" smtClean="0">
                <a:latin typeface="Cambria" pitchFamily="18" charset="0"/>
              </a:rPr>
              <a:t>process?</a:t>
            </a:r>
            <a:endParaRPr lang="en-US" dirty="0" smtClean="0">
              <a:latin typeface="Cambria" pitchFamily="18" charset="0"/>
            </a:endParaRP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/>
            <a:endParaRPr lang="en-US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mbria" pitchFamily="18" charset="0"/>
              </a:rPr>
              <a:t>Exit Ticket: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Now, that you have a cleared understanding of what multicultural education really is, take a moment to answer the question from the Do Now once more.</a:t>
            </a:r>
          </a:p>
          <a:p>
            <a:pPr eaLnBrk="1" hangingPunct="1">
              <a:buNone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None/>
            </a:pPr>
            <a:r>
              <a:rPr lang="en-US" i="1" dirty="0" smtClean="0">
                <a:latin typeface="Cambria" pitchFamily="18" charset="0"/>
              </a:rPr>
              <a:t>What do you think of when you hear the term “multicultural education”?</a:t>
            </a:r>
          </a:p>
          <a:p>
            <a:pPr eaLnBrk="1" hangingPunct="1">
              <a:buNone/>
            </a:pPr>
            <a:endParaRPr lang="en-US" b="1" dirty="0" smtClean="0">
              <a:latin typeface="Cambria" pitchFamily="18" charset="0"/>
            </a:endParaRPr>
          </a:p>
          <a:p>
            <a:pPr eaLnBrk="1" hangingPunct="1">
              <a:buNone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None/>
            </a:pPr>
            <a:endParaRPr lang="en-US" dirty="0" smtClean="0">
              <a:latin typeface="Cambria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3067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Banks, J.A., &amp; Banks, C.A.M. (</a:t>
            </a:r>
            <a:r>
              <a:rPr lang="en-US" dirty="0" err="1" smtClean="0"/>
              <a:t>Eds</a:t>
            </a:r>
            <a:r>
              <a:rPr lang="en-US" dirty="0" smtClean="0"/>
              <a:t>). (1995). </a:t>
            </a:r>
            <a:r>
              <a:rPr lang="en-US" i="1" dirty="0" smtClean="0"/>
              <a:t>Handbook of research on multicultural education</a:t>
            </a:r>
            <a:r>
              <a:rPr lang="en-US" dirty="0" smtClean="0"/>
              <a:t>. New York: Macmillan.  </a:t>
            </a:r>
            <a:r>
              <a:rPr lang="en-US" smtClean="0"/>
              <a:t>Retrieved April 23, 2010, from </a:t>
            </a:r>
            <a:r>
              <a:rPr lang="en-US" u="sng" smtClean="0">
                <a:hlinkClick r:id="rId2"/>
              </a:rPr>
              <a:t>http://www.ncrel.org/sdrs/areas/issues/educatrs/presrvce/pe3lk1.htm</a:t>
            </a:r>
            <a:r>
              <a:rPr lang="en-US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103</TotalTime>
  <Words>374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Capsules</vt:lpstr>
      <vt:lpstr>Session 1: Introducing Multicultural Education</vt:lpstr>
      <vt:lpstr>Do Now:</vt:lpstr>
      <vt:lpstr>Multicultural Education</vt:lpstr>
      <vt:lpstr>Video “Session: 01”</vt:lpstr>
      <vt:lpstr>Activity</vt:lpstr>
      <vt:lpstr>Text Rendering Debriefing</vt:lpstr>
      <vt:lpstr>Exit Ticket: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2: Developing a Cultural, National, and Global Identity</dc:title>
  <dc:creator>Larry</dc:creator>
  <cp:lastModifiedBy>Teacher</cp:lastModifiedBy>
  <cp:revision>5</cp:revision>
  <dcterms:created xsi:type="dcterms:W3CDTF">2010-04-25T11:49:29Z</dcterms:created>
  <dcterms:modified xsi:type="dcterms:W3CDTF">2010-04-25T11:57:52Z</dcterms:modified>
</cp:coreProperties>
</file>